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notesMasterIdLst>
    <p:notesMasterId r:id="rId20"/>
  </p:notesMasterIdLst>
  <p:sldIdLst>
    <p:sldId id="256" r:id="rId2"/>
    <p:sldId id="257" r:id="rId3"/>
    <p:sldId id="258" r:id="rId4"/>
    <p:sldId id="266" r:id="rId5"/>
    <p:sldId id="261" r:id="rId6"/>
    <p:sldId id="267" r:id="rId7"/>
    <p:sldId id="268" r:id="rId8"/>
    <p:sldId id="286" r:id="rId9"/>
    <p:sldId id="287" r:id="rId10"/>
    <p:sldId id="288" r:id="rId11"/>
    <p:sldId id="289" r:id="rId12"/>
    <p:sldId id="290" r:id="rId13"/>
    <p:sldId id="291" r:id="rId14"/>
    <p:sldId id="272" r:id="rId15"/>
    <p:sldId id="282" r:id="rId16"/>
    <p:sldId id="285" r:id="rId17"/>
    <p:sldId id="274" r:id="rId18"/>
    <p:sldId id="26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browse/>
    <p:sldRg st="1" end="19"/>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autoAdjust="0"/>
  </p:normalViewPr>
  <p:slideViewPr>
    <p:cSldViewPr snapToGrid="0">
      <p:cViewPr varScale="1">
        <p:scale>
          <a:sx n="78" d="100"/>
          <a:sy n="78" d="100"/>
        </p:scale>
        <p:origin x="462"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2CE04C-5034-4BCC-B023-02C2FC885247}" type="datetimeFigureOut">
              <a:rPr lang="en-US" smtClean="0"/>
              <a:t>7/7/2021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04B7D3-597D-4884-98D4-D36A819F0A3C}" type="slidenum">
              <a:rPr lang="en-US" smtClean="0"/>
              <a:t>‹#›</a:t>
            </a:fld>
            <a:endParaRPr lang="en-US"/>
          </a:p>
        </p:txBody>
      </p:sp>
    </p:spTree>
    <p:extLst>
      <p:ext uri="{BB962C8B-B14F-4D97-AF65-F5344CB8AC3E}">
        <p14:creationId xmlns:p14="http://schemas.microsoft.com/office/powerpoint/2010/main" val="187465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04B7D3-597D-4884-98D4-D36A819F0A3C}" type="slidenum">
              <a:rPr lang="en-US" smtClean="0"/>
              <a:t>2</a:t>
            </a:fld>
            <a:endParaRPr lang="en-US"/>
          </a:p>
        </p:txBody>
      </p:sp>
    </p:spTree>
    <p:extLst>
      <p:ext uri="{BB962C8B-B14F-4D97-AF65-F5344CB8AC3E}">
        <p14:creationId xmlns:p14="http://schemas.microsoft.com/office/powerpoint/2010/main" val="2038963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2944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0319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76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7267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34486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1498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0218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4239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2204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348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8099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3572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6841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8554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730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2652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3002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7/7/2021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876806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3078" y="764956"/>
            <a:ext cx="8574622" cy="2616199"/>
          </a:xfrm>
        </p:spPr>
        <p:txBody>
          <a:bodyPr>
            <a:noAutofit/>
          </a:bodyPr>
          <a:lstStyle/>
          <a:p>
            <a:pPr algn="just"/>
            <a:r>
              <a:rPr lang="en-GB" sz="4400" dirty="0">
                <a:cs typeface="Times New Roman" panose="02020603050405020304" pitchFamily="18" charset="0"/>
              </a:rPr>
              <a:t>AN UNDERGRADUATE PROJECT PRESENTED TO THE DEPARTMENT OF ELECTRONIC ENGINEERING. </a:t>
            </a:r>
            <a:endParaRPr lang="en-US" sz="4400" dirty="0">
              <a:cs typeface="Times New Roman" panose="02020603050405020304" pitchFamily="18" charset="0"/>
            </a:endParaRPr>
          </a:p>
        </p:txBody>
      </p:sp>
      <p:sp>
        <p:nvSpPr>
          <p:cNvPr id="3" name="Subtitle 2"/>
          <p:cNvSpPr>
            <a:spLocks noGrp="1"/>
          </p:cNvSpPr>
          <p:nvPr>
            <p:ph type="subTitle" idx="1"/>
          </p:nvPr>
        </p:nvSpPr>
        <p:spPr>
          <a:xfrm>
            <a:off x="4800743" y="4130261"/>
            <a:ext cx="7332634" cy="2352281"/>
          </a:xfrm>
        </p:spPr>
        <p:txBody>
          <a:bodyPr>
            <a:noAutofit/>
          </a:bodyPr>
          <a:lstStyle/>
          <a:p>
            <a:pPr marL="0" marR="0" indent="457200" algn="l">
              <a:lnSpc>
                <a:spcPct val="250000"/>
              </a:lnSpc>
              <a:spcBef>
                <a:spcPts val="0"/>
              </a:spcBef>
              <a:spcAft>
                <a:spcPts val="1000"/>
              </a:spcAf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EMMANUEL ISRAEL OKPARA			2015/199866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l">
              <a:lnSpc>
                <a:spcPct val="250000"/>
              </a:lnSpc>
              <a:spcBef>
                <a:spcPts val="0"/>
              </a:spcBef>
              <a:spcAft>
                <a:spcPts val="1000"/>
              </a:spcAf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 IBEKWE ALWELL UCHECHINEMEREM	2015/197994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l">
              <a:lnSpc>
                <a:spcPct val="250000"/>
              </a:lnSpc>
              <a:spcBef>
                <a:spcPts val="0"/>
              </a:spcBef>
              <a:spcAft>
                <a:spcPts val="1000"/>
              </a:spcAf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 MATHEW THANKGOD					2015/197561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250000"/>
              </a:lnSpc>
              <a:spcBef>
                <a:spcPts val="0"/>
              </a:spcBef>
              <a:spcAft>
                <a:spcPts val="1000"/>
              </a:spcAft>
            </a:pPr>
            <a:r>
              <a:rPr lang="en-GB"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5244193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BEF0D-CAEC-41C5-9035-BA2E583092AA}"/>
              </a:ext>
            </a:extLst>
          </p:cNvPr>
          <p:cNvSpPr>
            <a:spLocks noGrp="1"/>
          </p:cNvSpPr>
          <p:nvPr>
            <p:ph type="title"/>
          </p:nvPr>
        </p:nvSpPr>
        <p:spPr>
          <a:xfrm>
            <a:off x="1086643" y="0"/>
            <a:ext cx="10018713" cy="784654"/>
          </a:xfrm>
        </p:spPr>
        <p:txBody>
          <a:bodyPr/>
          <a:lstStyle/>
          <a:p>
            <a:r>
              <a:rPr lang="en-US" dirty="0"/>
              <a:t>Control of Solenoid Valve</a:t>
            </a:r>
          </a:p>
        </p:txBody>
      </p:sp>
      <p:sp>
        <p:nvSpPr>
          <p:cNvPr id="3" name="Content Placeholder 2">
            <a:extLst>
              <a:ext uri="{FF2B5EF4-FFF2-40B4-BE49-F238E27FC236}">
                <a16:creationId xmlns:a16="http://schemas.microsoft.com/office/drawing/2014/main" id="{0ADA4137-8653-46C3-82FF-F8AC47663DD1}"/>
              </a:ext>
            </a:extLst>
          </p:cNvPr>
          <p:cNvSpPr>
            <a:spLocks noGrp="1"/>
          </p:cNvSpPr>
          <p:nvPr>
            <p:ph idx="1"/>
          </p:nvPr>
        </p:nvSpPr>
        <p:spPr>
          <a:xfrm>
            <a:off x="1644948" y="902042"/>
            <a:ext cx="10018713" cy="2409567"/>
          </a:xfrm>
        </p:spPr>
        <p:txBody>
          <a:bodyPr>
            <a:noAutofit/>
          </a:bodyPr>
          <a:lstStyle/>
          <a:p>
            <a:pPr marL="0" indent="0">
              <a:lnSpc>
                <a:spcPct val="220000"/>
              </a:lnSpc>
              <a:buNone/>
            </a:pPr>
            <a:r>
              <a:rPr lang="en-US" sz="1800" dirty="0">
                <a:latin typeface="Times New Roman" panose="02020603050405020304" pitchFamily="18" charset="0"/>
                <a:cs typeface="Times New Roman" panose="02020603050405020304" pitchFamily="18" charset="0"/>
              </a:rPr>
              <a:t>To control the flow of the fuel, there is need to allow the flow of the fuel through when purchase is being made. This was done by using the solenoid valve. The solenoid valve being an AC device required a switching device. The relay, when triggered by the Arduino through the code, switches the solenoid valve on hence allowing for flow of fuel.</a:t>
            </a:r>
          </a:p>
        </p:txBody>
      </p:sp>
      <p:pic>
        <p:nvPicPr>
          <p:cNvPr id="5" name="Picture 4">
            <a:extLst>
              <a:ext uri="{FF2B5EF4-FFF2-40B4-BE49-F238E27FC236}">
                <a16:creationId xmlns:a16="http://schemas.microsoft.com/office/drawing/2014/main" id="{FD9EB490-4DDE-4838-BC22-CC2547AE6A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02795" y="3546392"/>
            <a:ext cx="3694430" cy="1974850"/>
          </a:xfrm>
          <a:prstGeom prst="rect">
            <a:avLst/>
          </a:prstGeom>
          <a:noFill/>
          <a:ln>
            <a:noFill/>
          </a:ln>
        </p:spPr>
      </p:pic>
    </p:spTree>
    <p:extLst>
      <p:ext uri="{BB962C8B-B14F-4D97-AF65-F5344CB8AC3E}">
        <p14:creationId xmlns:p14="http://schemas.microsoft.com/office/powerpoint/2010/main" val="2906783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2F2E-8569-41CE-8240-664AAFEC55B6}"/>
              </a:ext>
            </a:extLst>
          </p:cNvPr>
          <p:cNvSpPr>
            <a:spLocks noGrp="1"/>
          </p:cNvSpPr>
          <p:nvPr>
            <p:ph type="title"/>
          </p:nvPr>
        </p:nvSpPr>
        <p:spPr>
          <a:xfrm>
            <a:off x="1743803" y="0"/>
            <a:ext cx="10018713" cy="834081"/>
          </a:xfrm>
        </p:spPr>
        <p:txBody>
          <a:bodyPr/>
          <a:lstStyle/>
          <a:p>
            <a:r>
              <a:rPr lang="en-US" dirty="0"/>
              <a:t>Integration of Keypad</a:t>
            </a:r>
          </a:p>
        </p:txBody>
      </p:sp>
      <p:sp>
        <p:nvSpPr>
          <p:cNvPr id="3" name="Content Placeholder 2">
            <a:extLst>
              <a:ext uri="{FF2B5EF4-FFF2-40B4-BE49-F238E27FC236}">
                <a16:creationId xmlns:a16="http://schemas.microsoft.com/office/drawing/2014/main" id="{23AD4FEE-1462-4611-A1A0-57EB3C381A9B}"/>
              </a:ext>
            </a:extLst>
          </p:cNvPr>
          <p:cNvSpPr>
            <a:spLocks noGrp="1"/>
          </p:cNvSpPr>
          <p:nvPr>
            <p:ph idx="1"/>
          </p:nvPr>
        </p:nvSpPr>
        <p:spPr>
          <a:xfrm>
            <a:off x="1422526" y="1184190"/>
            <a:ext cx="10018713" cy="1608438"/>
          </a:xfrm>
        </p:spPr>
        <p:txBody>
          <a:bodyPr/>
          <a:lstStyle/>
          <a:p>
            <a:pPr marL="0" indent="0">
              <a:buNone/>
            </a:pPr>
            <a:r>
              <a:rPr lang="en-US" dirty="0"/>
              <a:t>To function as a conventional fuel dispenser, a keypad was integrated into the system. The keypad allows for the user to input either the price to be purchased or the </a:t>
            </a:r>
          </a:p>
        </p:txBody>
      </p:sp>
      <p:pic>
        <p:nvPicPr>
          <p:cNvPr id="5" name="Picture 4" descr="Pin on Arduino">
            <a:extLst>
              <a:ext uri="{FF2B5EF4-FFF2-40B4-BE49-F238E27FC236}">
                <a16:creationId xmlns:a16="http://schemas.microsoft.com/office/drawing/2014/main" id="{247E1B1C-0060-4F80-8752-8AC95F3E4E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98095" y="2973181"/>
            <a:ext cx="2328545" cy="2938145"/>
          </a:xfrm>
          <a:prstGeom prst="rect">
            <a:avLst/>
          </a:prstGeom>
          <a:noFill/>
          <a:ln>
            <a:noFill/>
          </a:ln>
        </p:spPr>
      </p:pic>
    </p:spTree>
    <p:extLst>
      <p:ext uri="{BB962C8B-B14F-4D97-AF65-F5344CB8AC3E}">
        <p14:creationId xmlns:p14="http://schemas.microsoft.com/office/powerpoint/2010/main" val="255403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F7E4-62E1-4841-9F49-D9F4185B5B6D}"/>
              </a:ext>
            </a:extLst>
          </p:cNvPr>
          <p:cNvSpPr>
            <a:spLocks noGrp="1"/>
          </p:cNvSpPr>
          <p:nvPr>
            <p:ph type="title"/>
          </p:nvPr>
        </p:nvSpPr>
        <p:spPr>
          <a:xfrm>
            <a:off x="1484309" y="556054"/>
            <a:ext cx="10018713" cy="420129"/>
          </a:xfrm>
        </p:spPr>
        <p:txBody>
          <a:bodyPr>
            <a:normAutofit fontScale="90000"/>
          </a:bodyPr>
          <a:lstStyle/>
          <a:p>
            <a:r>
              <a:rPr lang="en-US" dirty="0"/>
              <a:t>Integration of I2C LCD</a:t>
            </a:r>
            <a:br>
              <a:rPr lang="en-US" dirty="0"/>
            </a:br>
            <a:endParaRPr lang="en-US" dirty="0"/>
          </a:p>
        </p:txBody>
      </p:sp>
      <p:sp>
        <p:nvSpPr>
          <p:cNvPr id="3" name="Content Placeholder 2">
            <a:extLst>
              <a:ext uri="{FF2B5EF4-FFF2-40B4-BE49-F238E27FC236}">
                <a16:creationId xmlns:a16="http://schemas.microsoft.com/office/drawing/2014/main" id="{96C32612-0517-49FC-AB51-EAC7CB26BFA6}"/>
              </a:ext>
            </a:extLst>
          </p:cNvPr>
          <p:cNvSpPr>
            <a:spLocks noGrp="1"/>
          </p:cNvSpPr>
          <p:nvPr>
            <p:ph idx="1"/>
          </p:nvPr>
        </p:nvSpPr>
        <p:spPr>
          <a:xfrm>
            <a:off x="1484310" y="976183"/>
            <a:ext cx="10018713" cy="1890585"/>
          </a:xfrm>
        </p:spPr>
        <p:txBody>
          <a:bodyPr/>
          <a:lstStyle/>
          <a:p>
            <a:r>
              <a:rPr lang="en-US" dirty="0"/>
              <a:t>To allow the user understand steps to take while using the system, an LCD was integrated into the system. The LCD displays information and steps to be taken by the user when operating the system.</a:t>
            </a:r>
          </a:p>
        </p:txBody>
      </p:sp>
      <p:pic>
        <p:nvPicPr>
          <p:cNvPr id="5" name="Picture 4" descr="Pin Connection">
            <a:extLst>
              <a:ext uri="{FF2B5EF4-FFF2-40B4-BE49-F238E27FC236}">
                <a16:creationId xmlns:a16="http://schemas.microsoft.com/office/drawing/2014/main" id="{C698020C-5AB5-4AC8-BAEE-4EA9D680C24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46575" y="2866768"/>
            <a:ext cx="3498850" cy="2194560"/>
          </a:xfrm>
          <a:prstGeom prst="rect">
            <a:avLst/>
          </a:prstGeom>
          <a:noFill/>
          <a:ln>
            <a:noFill/>
          </a:ln>
        </p:spPr>
      </p:pic>
    </p:spTree>
    <p:extLst>
      <p:ext uri="{BB962C8B-B14F-4D97-AF65-F5344CB8AC3E}">
        <p14:creationId xmlns:p14="http://schemas.microsoft.com/office/powerpoint/2010/main" val="2640257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DF38-2219-48FD-AB45-66C93C925E0A}"/>
              </a:ext>
            </a:extLst>
          </p:cNvPr>
          <p:cNvSpPr>
            <a:spLocks noGrp="1"/>
          </p:cNvSpPr>
          <p:nvPr>
            <p:ph type="title"/>
          </p:nvPr>
        </p:nvSpPr>
        <p:spPr>
          <a:xfrm>
            <a:off x="1484310" y="154460"/>
            <a:ext cx="10018713" cy="624016"/>
          </a:xfrm>
        </p:spPr>
        <p:txBody>
          <a:bodyPr>
            <a:normAutofit fontScale="90000"/>
          </a:bodyPr>
          <a:lstStyle/>
          <a:p>
            <a:r>
              <a:rPr lang="en-US" dirty="0"/>
              <a:t>Power Unit</a:t>
            </a:r>
          </a:p>
        </p:txBody>
      </p:sp>
      <p:sp>
        <p:nvSpPr>
          <p:cNvPr id="3" name="Content Placeholder 2">
            <a:extLst>
              <a:ext uri="{FF2B5EF4-FFF2-40B4-BE49-F238E27FC236}">
                <a16:creationId xmlns:a16="http://schemas.microsoft.com/office/drawing/2014/main" id="{6DAEB10E-F2CD-4C6B-8B08-457603407308}"/>
              </a:ext>
            </a:extLst>
          </p:cNvPr>
          <p:cNvSpPr>
            <a:spLocks noGrp="1"/>
          </p:cNvSpPr>
          <p:nvPr>
            <p:ph idx="1"/>
          </p:nvPr>
        </p:nvSpPr>
        <p:spPr>
          <a:xfrm>
            <a:off x="1484310" y="778476"/>
            <a:ext cx="10018713" cy="1645509"/>
          </a:xfrm>
        </p:spPr>
        <p:txBody>
          <a:bodyPr/>
          <a:lstStyle/>
          <a:p>
            <a:r>
              <a:rPr lang="en-US" dirty="0"/>
              <a:t>The entire system is powered by AC power supply. Nevertheless, the control of the system uses DC power supply, hence there was need for AC to DC power conversion so as to power the control system.</a:t>
            </a:r>
          </a:p>
        </p:txBody>
      </p:sp>
      <p:pic>
        <p:nvPicPr>
          <p:cNvPr id="5" name="Picture 4">
            <a:extLst>
              <a:ext uri="{FF2B5EF4-FFF2-40B4-BE49-F238E27FC236}">
                <a16:creationId xmlns:a16="http://schemas.microsoft.com/office/drawing/2014/main" id="{D698F232-FDE5-40A9-A8B6-22E41B845933}"/>
              </a:ext>
            </a:extLst>
          </p:cNvPr>
          <p:cNvPicPr>
            <a:picLocks noChangeAspect="1"/>
          </p:cNvPicPr>
          <p:nvPr/>
        </p:nvPicPr>
        <p:blipFill>
          <a:blip r:embed="rId2"/>
          <a:stretch>
            <a:fillRect/>
          </a:stretch>
        </p:blipFill>
        <p:spPr>
          <a:xfrm>
            <a:off x="2779959" y="2423985"/>
            <a:ext cx="7376984" cy="3394750"/>
          </a:xfrm>
          <a:prstGeom prst="rect">
            <a:avLst/>
          </a:prstGeom>
        </p:spPr>
      </p:pic>
    </p:spTree>
    <p:extLst>
      <p:ext uri="{BB962C8B-B14F-4D97-AF65-F5344CB8AC3E}">
        <p14:creationId xmlns:p14="http://schemas.microsoft.com/office/powerpoint/2010/main" val="2019248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346166"/>
            <a:ext cx="10018713" cy="1752599"/>
          </a:xfrm>
        </p:spPr>
        <p:txBody>
          <a:bodyPr>
            <a:normAutofit/>
          </a:bodyPr>
          <a:lstStyle/>
          <a:p>
            <a:r>
              <a:rPr lang="en-GB" sz="5400" dirty="0"/>
              <a:t>SYSTEM DESIGN</a:t>
            </a:r>
            <a:endParaRPr lang="en-US" sz="5400" dirty="0"/>
          </a:p>
        </p:txBody>
      </p:sp>
      <p:pic>
        <p:nvPicPr>
          <p:cNvPr id="4" name="Content Placeholder 3"/>
          <p:cNvPicPr>
            <a:picLocks noGrp="1" noChangeAspect="1"/>
          </p:cNvPicPr>
          <p:nvPr>
            <p:ph idx="1"/>
          </p:nvPr>
        </p:nvPicPr>
        <p:blipFill>
          <a:blip r:embed="rId2"/>
          <a:stretch>
            <a:fillRect/>
          </a:stretch>
        </p:blipFill>
        <p:spPr>
          <a:xfrm>
            <a:off x="2349236" y="988422"/>
            <a:ext cx="8313243" cy="5177247"/>
          </a:xfrm>
          <a:prstGeom prst="rect">
            <a:avLst/>
          </a:prstGeom>
        </p:spPr>
      </p:pic>
      <p:sp>
        <p:nvSpPr>
          <p:cNvPr id="5" name="TextBox 4"/>
          <p:cNvSpPr txBox="1"/>
          <p:nvPr/>
        </p:nvSpPr>
        <p:spPr>
          <a:xfrm>
            <a:off x="2638698" y="6165669"/>
            <a:ext cx="8112035" cy="523220"/>
          </a:xfrm>
          <a:prstGeom prst="rect">
            <a:avLst/>
          </a:prstGeom>
          <a:noFill/>
        </p:spPr>
        <p:txBody>
          <a:bodyPr wrap="square" rtlCol="0">
            <a:spAutoFit/>
          </a:bodyPr>
          <a:lstStyle/>
          <a:p>
            <a:pPr algn="ctr"/>
            <a:r>
              <a:rPr lang="en-GB" sz="2800" dirty="0">
                <a:solidFill>
                  <a:srgbClr val="000000"/>
                </a:solidFill>
                <a:effectLst/>
                <a:latin typeface="Times New Roman" panose="02020603050405020304" pitchFamily="18" charset="0"/>
                <a:ea typeface="Calibri" panose="020F0502020204030204" pitchFamily="34" charset="0"/>
              </a:rPr>
              <a:t>Block Diagram for Implementation</a:t>
            </a:r>
            <a:endParaRPr lang="en-US" sz="2800" b="1" dirty="0">
              <a:cs typeface="Times New Roman" panose="02020603050405020304" pitchFamily="18" charset="0"/>
            </a:endParaRPr>
          </a:p>
        </p:txBody>
      </p:sp>
      <p:pic>
        <p:nvPicPr>
          <p:cNvPr id="6" name="Picture 5">
            <a:extLst>
              <a:ext uri="{FF2B5EF4-FFF2-40B4-BE49-F238E27FC236}">
                <a16:creationId xmlns:a16="http://schemas.microsoft.com/office/drawing/2014/main" id="{9E9B3A05-CBF0-4063-AAAE-39252BEA0E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60982" y="988422"/>
            <a:ext cx="8401497" cy="5177247"/>
          </a:xfrm>
          <a:prstGeom prst="rect">
            <a:avLst/>
          </a:prstGeom>
          <a:noFill/>
          <a:ln>
            <a:noFill/>
          </a:ln>
        </p:spPr>
      </p:pic>
    </p:spTree>
    <p:extLst>
      <p:ext uri="{BB962C8B-B14F-4D97-AF65-F5344CB8AC3E}">
        <p14:creationId xmlns:p14="http://schemas.microsoft.com/office/powerpoint/2010/main" val="2249527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351" y="149352"/>
            <a:ext cx="10018713" cy="1752599"/>
          </a:xfrm>
        </p:spPr>
        <p:txBody>
          <a:bodyPr/>
          <a:lstStyle/>
          <a:p>
            <a:r>
              <a:rPr lang="en-US" dirty="0"/>
              <a:t>CONTROL UNIT IMPLEMENTATION </a:t>
            </a:r>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252" r="3124" b="1171"/>
          <a:stretch/>
        </p:blipFill>
        <p:spPr bwMode="auto">
          <a:xfrm>
            <a:off x="6831600" y="2036489"/>
            <a:ext cx="5249135" cy="398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386098" y="1374814"/>
            <a:ext cx="3969799" cy="5293149"/>
          </a:xfrm>
          <a:prstGeom prst="rect">
            <a:avLst/>
          </a:prstGeom>
        </p:spPr>
      </p:pic>
      <p:cxnSp>
        <p:nvCxnSpPr>
          <p:cNvPr id="5" name="Straight Connector 4"/>
          <p:cNvCxnSpPr/>
          <p:nvPr/>
        </p:nvCxnSpPr>
        <p:spPr>
          <a:xfrm flipH="1" flipV="1">
            <a:off x="4559474" y="3594970"/>
            <a:ext cx="1578280" cy="2555309"/>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flipV="1">
            <a:off x="2861153" y="2036489"/>
            <a:ext cx="1911263" cy="4183729"/>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5448823" y="6081111"/>
            <a:ext cx="2060531" cy="830997"/>
          </a:xfrm>
          <a:prstGeom prst="rect">
            <a:avLst/>
          </a:prstGeom>
          <a:noFill/>
        </p:spPr>
        <p:txBody>
          <a:bodyPr wrap="square" rtlCol="0">
            <a:spAutoFit/>
          </a:bodyPr>
          <a:lstStyle/>
          <a:p>
            <a:pPr algn="ctr"/>
            <a:r>
              <a:rPr lang="en-US" sz="1600" dirty="0"/>
              <a:t>ATMEGA 2560 MICROCONTROLLER BOARD</a:t>
            </a:r>
          </a:p>
        </p:txBody>
      </p:sp>
      <p:sp>
        <p:nvSpPr>
          <p:cNvPr id="15" name="TextBox 14"/>
          <p:cNvSpPr txBox="1"/>
          <p:nvPr/>
        </p:nvSpPr>
        <p:spPr>
          <a:xfrm>
            <a:off x="2135101" y="6228605"/>
            <a:ext cx="1872641" cy="338554"/>
          </a:xfrm>
          <a:prstGeom prst="rect">
            <a:avLst/>
          </a:prstGeom>
          <a:noFill/>
        </p:spPr>
        <p:txBody>
          <a:bodyPr wrap="square" rtlCol="0">
            <a:spAutoFit/>
          </a:bodyPr>
          <a:lstStyle/>
          <a:p>
            <a:pPr algn="ctr"/>
            <a:r>
              <a:rPr lang="en-US" sz="1600" dirty="0"/>
              <a:t>DIGITAL PINS</a:t>
            </a:r>
          </a:p>
        </p:txBody>
      </p:sp>
      <p:cxnSp>
        <p:nvCxnSpPr>
          <p:cNvPr id="16" name="Straight Connector 15"/>
          <p:cNvCxnSpPr/>
          <p:nvPr/>
        </p:nvCxnSpPr>
        <p:spPr>
          <a:xfrm flipH="1">
            <a:off x="1427967" y="2254685"/>
            <a:ext cx="1202499" cy="1766703"/>
          </a:xfrm>
          <a:prstGeom prst="line">
            <a:avLst/>
          </a:prstGeom>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414860" y="4021388"/>
            <a:ext cx="1872641" cy="400110"/>
          </a:xfrm>
          <a:prstGeom prst="rect">
            <a:avLst/>
          </a:prstGeom>
          <a:noFill/>
        </p:spPr>
        <p:txBody>
          <a:bodyPr wrap="square" rtlCol="0">
            <a:spAutoFit/>
          </a:bodyPr>
          <a:lstStyle/>
          <a:p>
            <a:pPr algn="ctr"/>
            <a:r>
              <a:rPr lang="en-US" sz="2000" dirty="0"/>
              <a:t>UART</a:t>
            </a:r>
          </a:p>
        </p:txBody>
      </p:sp>
      <p:pic>
        <p:nvPicPr>
          <p:cNvPr id="6" name="Picture 5">
            <a:extLst>
              <a:ext uri="{FF2B5EF4-FFF2-40B4-BE49-F238E27FC236}">
                <a16:creationId xmlns:a16="http://schemas.microsoft.com/office/drawing/2014/main" id="{587366A5-FF8C-4BF1-8CF5-FCF36512941C}"/>
              </a:ext>
            </a:extLst>
          </p:cNvPr>
          <p:cNvPicPr>
            <a:picLocks noChangeAspect="1"/>
          </p:cNvPicPr>
          <p:nvPr/>
        </p:nvPicPr>
        <p:blipFill>
          <a:blip r:embed="rId4"/>
          <a:stretch>
            <a:fillRect/>
          </a:stretch>
        </p:blipFill>
        <p:spPr>
          <a:xfrm>
            <a:off x="0" y="1425708"/>
            <a:ext cx="12192000" cy="5486400"/>
          </a:xfrm>
          <a:prstGeom prst="rect">
            <a:avLst/>
          </a:prstGeom>
        </p:spPr>
      </p:pic>
    </p:spTree>
    <p:extLst>
      <p:ext uri="{BB962C8B-B14F-4D97-AF65-F5344CB8AC3E}">
        <p14:creationId xmlns:p14="http://schemas.microsoft.com/office/powerpoint/2010/main" val="3197216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108" y="497910"/>
            <a:ext cx="10018713" cy="1752599"/>
          </a:xfrm>
        </p:spPr>
        <p:txBody>
          <a:bodyPr/>
          <a:lstStyle/>
          <a:p>
            <a:r>
              <a:rPr lang="en-US" dirty="0"/>
              <a:t>SENSOR UNIT IMPLEMENTATION </a:t>
            </a:r>
          </a:p>
        </p:txBody>
      </p:sp>
      <p:sp>
        <p:nvSpPr>
          <p:cNvPr id="3" name="Content Placeholder 2"/>
          <p:cNvSpPr>
            <a:spLocks noGrp="1"/>
          </p:cNvSpPr>
          <p:nvPr>
            <p:ph idx="1"/>
          </p:nvPr>
        </p:nvSpPr>
        <p:spPr>
          <a:xfrm>
            <a:off x="1972825" y="575152"/>
            <a:ext cx="10018713" cy="3124201"/>
          </a:xfrm>
        </p:spPr>
        <p:txBody>
          <a:bodyPr/>
          <a:lstStyle/>
          <a:p>
            <a:r>
              <a:rPr lang="en-US" dirty="0"/>
              <a:t>Flow Meter Interfacing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336517" y="1704747"/>
            <a:ext cx="4223815" cy="5631753"/>
          </a:xfrm>
          <a:prstGeom prst="rect">
            <a:avLst/>
          </a:prstGeom>
        </p:spPr>
      </p:pic>
      <p:cxnSp>
        <p:nvCxnSpPr>
          <p:cNvPr id="6" name="Straight Connector 5"/>
          <p:cNvCxnSpPr/>
          <p:nvPr/>
        </p:nvCxnSpPr>
        <p:spPr>
          <a:xfrm flipH="1" flipV="1">
            <a:off x="2768252" y="3031300"/>
            <a:ext cx="2649254" cy="515654"/>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flipH="1">
            <a:off x="8056323" y="4799557"/>
            <a:ext cx="1864291" cy="25052"/>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flipH="1">
            <a:off x="2630466" y="4864275"/>
            <a:ext cx="1440493" cy="283922"/>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a:off x="8199328" y="3546954"/>
            <a:ext cx="1721286" cy="12526"/>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H="1" flipV="1">
            <a:off x="7473079" y="3804780"/>
            <a:ext cx="2234593" cy="43632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a:off x="2354893" y="4307291"/>
            <a:ext cx="1405003" cy="25052"/>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H="1">
            <a:off x="2645079" y="3659688"/>
            <a:ext cx="1803748" cy="25052"/>
          </a:xfrm>
          <a:prstGeom prst="line">
            <a:avLst/>
          </a:prstGeom>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F0B929A0-7428-4EFA-8AB1-638358F82C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27200" y="2408716"/>
            <a:ext cx="9437621" cy="4223815"/>
          </a:xfrm>
          <a:prstGeom prst="rect">
            <a:avLst/>
          </a:prstGeom>
          <a:noFill/>
          <a:ln>
            <a:noFill/>
          </a:ln>
        </p:spPr>
      </p:pic>
    </p:spTree>
    <p:extLst>
      <p:ext uri="{BB962C8B-B14F-4D97-AF65-F5344CB8AC3E}">
        <p14:creationId xmlns:p14="http://schemas.microsoft.com/office/powerpoint/2010/main" val="2574657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493" y="314596"/>
            <a:ext cx="10018713" cy="1752599"/>
          </a:xfrm>
        </p:spPr>
        <p:txBody>
          <a:bodyPr>
            <a:normAutofit/>
          </a:bodyPr>
          <a:lstStyle/>
          <a:p>
            <a:r>
              <a:rPr lang="en-GB" sz="4800" dirty="0"/>
              <a:t>CONCLUSION</a:t>
            </a:r>
            <a:endParaRPr lang="en-US" sz="4800" dirty="0"/>
          </a:p>
        </p:txBody>
      </p:sp>
      <p:sp>
        <p:nvSpPr>
          <p:cNvPr id="3" name="Content Placeholder 2"/>
          <p:cNvSpPr>
            <a:spLocks noGrp="1"/>
          </p:cNvSpPr>
          <p:nvPr>
            <p:ph idx="1"/>
          </p:nvPr>
        </p:nvSpPr>
        <p:spPr>
          <a:xfrm>
            <a:off x="1527233" y="1790917"/>
            <a:ext cx="10288178" cy="3524795"/>
          </a:xfrm>
        </p:spPr>
        <p:txBody>
          <a:bodyPr>
            <a:noAutofit/>
          </a:bodyPr>
          <a:lstStyle/>
          <a:p>
            <a:pPr marL="0" marR="0">
              <a:spcBef>
                <a:spcPts val="0"/>
              </a:spcBef>
              <a:spcAft>
                <a:spcPts val="1000"/>
              </a:spcAft>
            </a:pPr>
            <a:r>
              <a:rPr lang="en-GB" sz="2800" dirty="0">
                <a:effectLst/>
                <a:latin typeface="Times New Roman" panose="02020603050405020304" pitchFamily="18" charset="0"/>
                <a:ea typeface="Calibri" panose="020F0502020204030204" pitchFamily="34" charset="0"/>
                <a:cs typeface="Times New Roman" panose="02020603050405020304" pitchFamily="18" charset="0"/>
              </a:rPr>
              <a:t>In the world today, a number of existing systems have already been implemented to facilitate the increasing demand of fully operational fuel dispensers. The initial concept was to design an electromechanical control and security for a fuel dispenser that could adapt to any kind pump and cut down the cost of production and services. But as time goes on, additional services have been included to make life easier for the consumers and retailers of petroleum products alike.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8645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165" y="2013422"/>
            <a:ext cx="8268788" cy="3416320"/>
          </a:xfrm>
          <a:prstGeom prst="rect">
            <a:avLst/>
          </a:prstGeom>
          <a:noFill/>
        </p:spPr>
        <p:txBody>
          <a:bodyPr wrap="square" rtlCol="0">
            <a:spAutoFit/>
          </a:bodyPr>
          <a:lstStyle/>
          <a:p>
            <a:pPr algn="ctr"/>
            <a:r>
              <a:rPr lang="en-GB" sz="5400" b="1" dirty="0">
                <a:latin typeface="+mj-lt"/>
              </a:rPr>
              <a:t>THANK </a:t>
            </a:r>
          </a:p>
          <a:p>
            <a:pPr algn="ctr"/>
            <a:r>
              <a:rPr lang="en-GB" sz="5400" b="1" dirty="0">
                <a:latin typeface="+mj-lt"/>
              </a:rPr>
              <a:t>YOU </a:t>
            </a:r>
          </a:p>
          <a:p>
            <a:pPr algn="ctr"/>
            <a:r>
              <a:rPr lang="en-GB" sz="5400" b="1" dirty="0">
                <a:latin typeface="+mj-lt"/>
              </a:rPr>
              <a:t>FOR</a:t>
            </a:r>
          </a:p>
          <a:p>
            <a:pPr algn="ctr"/>
            <a:r>
              <a:rPr lang="en-GB" sz="5400" b="1" dirty="0">
                <a:latin typeface="+mj-lt"/>
              </a:rPr>
              <a:t> LISTENING!!</a:t>
            </a:r>
            <a:endParaRPr lang="en-US" sz="5400" b="1" dirty="0">
              <a:latin typeface="+mj-lt"/>
            </a:endParaRPr>
          </a:p>
        </p:txBody>
      </p:sp>
    </p:spTree>
    <p:extLst>
      <p:ext uri="{BB962C8B-B14F-4D97-AF65-F5344CB8AC3E}">
        <p14:creationId xmlns:p14="http://schemas.microsoft.com/office/powerpoint/2010/main" val="2951194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76" y="379829"/>
            <a:ext cx="10290347" cy="2142977"/>
          </a:xfrm>
        </p:spPr>
        <p:txBody>
          <a:bodyPr>
            <a:normAutofit/>
          </a:bodyPr>
          <a:lstStyle/>
          <a:p>
            <a:r>
              <a:rPr lang="en-GB" sz="5400" dirty="0"/>
              <a:t>PROJECT TOPIC:</a:t>
            </a:r>
            <a:endParaRPr lang="en-US" sz="5400" dirty="0"/>
          </a:p>
        </p:txBody>
      </p:sp>
      <p:sp>
        <p:nvSpPr>
          <p:cNvPr id="3" name="Content Placeholder 2"/>
          <p:cNvSpPr>
            <a:spLocks noGrp="1"/>
          </p:cNvSpPr>
          <p:nvPr>
            <p:ph idx="1"/>
          </p:nvPr>
        </p:nvSpPr>
        <p:spPr>
          <a:xfrm>
            <a:off x="1070149" y="1701185"/>
            <a:ext cx="10916530" cy="4051495"/>
          </a:xfrm>
        </p:spPr>
        <p:txBody>
          <a:bodyPr>
            <a:normAutofit/>
          </a:bodyPr>
          <a:lstStyle/>
          <a:p>
            <a:pPr marL="0" marR="0" algn="ctr">
              <a:lnSpc>
                <a:spcPct val="115000"/>
              </a:lnSpc>
              <a:spcBef>
                <a:spcPts val="0"/>
              </a:spcBef>
              <a:spcAft>
                <a:spcPts val="1000"/>
              </a:spcAft>
            </a:pPr>
            <a:r>
              <a:rPr lang="en-GB" sz="2800" b="1" dirty="0">
                <a:effectLst/>
                <a:latin typeface="Times New Roman" panose="02020603050405020304" pitchFamily="18" charset="0"/>
                <a:ea typeface="Calibri" panose="020F0502020204030204" pitchFamily="34" charset="0"/>
                <a:cs typeface="Times New Roman" panose="02020603050405020304" pitchFamily="18" charset="0"/>
              </a:rPr>
              <a:t>DESIGN AND IMPLEMENTATION OF AN ELECTROMECHANICAL CONTROL FOR A FUEL DISPENSER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2815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837" y="534574"/>
            <a:ext cx="10149341" cy="2016368"/>
          </a:xfrm>
        </p:spPr>
        <p:txBody>
          <a:bodyPr>
            <a:normAutofit/>
          </a:bodyPr>
          <a:lstStyle/>
          <a:p>
            <a:r>
              <a:rPr lang="en-GB" sz="5400" dirty="0"/>
              <a:t>PROJECT SUPERVISOR</a:t>
            </a:r>
            <a:endParaRPr lang="en-US" sz="5400" dirty="0"/>
          </a:p>
        </p:txBody>
      </p:sp>
      <p:sp>
        <p:nvSpPr>
          <p:cNvPr id="3" name="Content Placeholder 2"/>
          <p:cNvSpPr>
            <a:spLocks noGrp="1"/>
          </p:cNvSpPr>
          <p:nvPr>
            <p:ph idx="1"/>
          </p:nvPr>
        </p:nvSpPr>
        <p:spPr>
          <a:xfrm>
            <a:off x="1614939" y="2209799"/>
            <a:ext cx="10018713" cy="3124201"/>
          </a:xfrm>
        </p:spPr>
        <p:txBody>
          <a:bodyPr>
            <a:normAutofit/>
          </a:bodyPr>
          <a:lstStyle/>
          <a:p>
            <a:pPr algn="ctr"/>
            <a:r>
              <a:rPr lang="en-GB" sz="3600" b="1" dirty="0">
                <a:effectLst/>
                <a:latin typeface="Times New Roman" panose="02020603050405020304" pitchFamily="18" charset="0"/>
                <a:ea typeface="Calibri" panose="020F0502020204030204" pitchFamily="34" charset="0"/>
              </a:rPr>
              <a:t>ENGR. DR. REV. E.C. ANOLIEFO</a:t>
            </a:r>
            <a:endParaRPr lang="en-US" sz="3600" b="1" dirty="0">
              <a:latin typeface="+mj-lt"/>
              <a:cs typeface="Times New Roman" panose="02020603050405020304" pitchFamily="18" charset="0"/>
            </a:endParaRPr>
          </a:p>
        </p:txBody>
      </p:sp>
    </p:spTree>
    <p:extLst>
      <p:ext uri="{BB962C8B-B14F-4D97-AF65-F5344CB8AC3E}">
        <p14:creationId xmlns:p14="http://schemas.microsoft.com/office/powerpoint/2010/main" val="4029754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6741" y="-344223"/>
            <a:ext cx="10018713" cy="1752599"/>
          </a:xfrm>
        </p:spPr>
        <p:txBody>
          <a:bodyPr>
            <a:normAutofit/>
          </a:bodyPr>
          <a:lstStyle/>
          <a:p>
            <a:r>
              <a:rPr lang="en-GB" sz="5400" dirty="0">
                <a:solidFill>
                  <a:schemeClr val="tx1">
                    <a:lumMod val="85000"/>
                    <a:lumOff val="15000"/>
                  </a:schemeClr>
                </a:solidFill>
              </a:rPr>
              <a:t>INTRODUCTION</a:t>
            </a:r>
            <a:endParaRPr lang="en-US" sz="5400" dirty="0">
              <a:solidFill>
                <a:schemeClr val="tx1">
                  <a:lumMod val="85000"/>
                  <a:lumOff val="15000"/>
                </a:schemeClr>
              </a:solidFill>
            </a:endParaRPr>
          </a:p>
        </p:txBody>
      </p:sp>
      <p:sp>
        <p:nvSpPr>
          <p:cNvPr id="3" name="Content Placeholder 2"/>
          <p:cNvSpPr>
            <a:spLocks noGrp="1"/>
          </p:cNvSpPr>
          <p:nvPr>
            <p:ph idx="1"/>
          </p:nvPr>
        </p:nvSpPr>
        <p:spPr>
          <a:xfrm>
            <a:off x="1670304" y="1926335"/>
            <a:ext cx="10092364" cy="4121767"/>
          </a:xfrm>
        </p:spPr>
        <p:txBody>
          <a:bodyPr>
            <a:noAutofit/>
          </a:bodyPr>
          <a:lstStyle/>
          <a:p>
            <a:pPr marL="0" indent="0" fontAlgn="base">
              <a:buNone/>
            </a:pPr>
            <a:r>
              <a:rPr lang="en-GB" sz="4400" dirty="0">
                <a:effectLst/>
                <a:latin typeface="Times New Roman" panose="02020603050405020304" pitchFamily="18" charset="0"/>
                <a:ea typeface="Calibri" panose="020F0502020204030204" pitchFamily="34" charset="0"/>
              </a:rPr>
              <a:t>Automobile vehicles use fuel as a basic source of energy. Many technologies involved in the design of a dispenser over time have been evolved for proper efficient consumption as well as for predicting and accurately concluding the fuel harnessed at each stage of its use in any system.</a:t>
            </a:r>
            <a:endParaRPr lang="en-GB" sz="4400" dirty="0">
              <a:solidFill>
                <a:schemeClr val="tx1">
                  <a:lumMod val="85000"/>
                  <a:lumOff val="15000"/>
                </a:schemeClr>
              </a:solidFill>
              <a:cs typeface="Times New Roman" panose="02020603050405020304" pitchFamily="18" charset="0"/>
            </a:endParaRPr>
          </a:p>
        </p:txBody>
      </p:sp>
    </p:spTree>
    <p:extLst>
      <p:ext uri="{BB962C8B-B14F-4D97-AF65-F5344CB8AC3E}">
        <p14:creationId xmlns:p14="http://schemas.microsoft.com/office/powerpoint/2010/main" val="1012709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7472" y="0"/>
            <a:ext cx="10018713" cy="1752599"/>
          </a:xfrm>
        </p:spPr>
        <p:txBody>
          <a:bodyPr>
            <a:normAutofit/>
          </a:bodyPr>
          <a:lstStyle/>
          <a:p>
            <a:r>
              <a:rPr lang="en-GB" sz="5400" dirty="0"/>
              <a:t>PROBLEM STATEMENT</a:t>
            </a:r>
            <a:endParaRPr lang="en-US" sz="5400" dirty="0"/>
          </a:p>
        </p:txBody>
      </p:sp>
      <p:sp>
        <p:nvSpPr>
          <p:cNvPr id="6" name="Content Placeholder 5"/>
          <p:cNvSpPr>
            <a:spLocks noGrp="1"/>
          </p:cNvSpPr>
          <p:nvPr>
            <p:ph idx="1"/>
          </p:nvPr>
        </p:nvSpPr>
        <p:spPr/>
        <p:txBody>
          <a:bodyPr>
            <a:normAutofit/>
          </a:bodyPr>
          <a:lstStyle/>
          <a:p>
            <a:pPr marL="0" indent="0">
              <a:buNone/>
            </a:pPr>
            <a:r>
              <a:rPr lang="en-US" b="1" dirty="0"/>
              <a:t>      </a:t>
            </a:r>
            <a:endParaRPr lang="en-GB" sz="2400"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sz="half" idx="4294967295"/>
          </p:nvPr>
        </p:nvSpPr>
        <p:spPr>
          <a:xfrm>
            <a:off x="1894420" y="1239231"/>
            <a:ext cx="9135791" cy="5434148"/>
          </a:xfrm>
        </p:spPr>
        <p:txBody>
          <a:bodyPr>
            <a:normAutofit/>
          </a:bodyPr>
          <a:lstStyle/>
          <a:p>
            <a:pPr marL="0" marR="0" indent="0" algn="just">
              <a:lnSpc>
                <a:spcPct val="150000"/>
              </a:lnSpc>
              <a:spcBef>
                <a:spcPts val="0"/>
              </a:spcBef>
              <a:spcAft>
                <a:spcPts val="1000"/>
              </a:spcAft>
              <a:buNone/>
            </a:pPr>
            <a:r>
              <a:rPr lang="en-US" sz="3200" dirty="0">
                <a:effectLst/>
                <a:latin typeface="Calibri" panose="020F0502020204030204" pitchFamily="34" charset="0"/>
                <a:ea typeface="Calibri" panose="020F0502020204030204" pitchFamily="34" charset="0"/>
                <a:cs typeface="Times New Roman" panose="02020603050405020304" pitchFamily="18" charset="0"/>
              </a:rPr>
              <a:t>This system aims to achieve the following</a:t>
            </a:r>
          </a:p>
          <a:p>
            <a:pPr marL="342900" marR="0" lvl="0" indent="-342900" algn="just">
              <a:lnSpc>
                <a:spcPct val="150000"/>
              </a:lnSpc>
              <a:spcBef>
                <a:spcPts val="0"/>
              </a:spcBef>
              <a:spcAft>
                <a:spcPts val="0"/>
              </a:spcAft>
              <a:buFont typeface="Symbol" panose="05050102010706020507" pitchFamily="18" charset="2"/>
              <a:buChar char=""/>
            </a:pPr>
            <a:r>
              <a:rPr lang="en-US" sz="3200" dirty="0">
                <a:effectLst/>
                <a:latin typeface="Times New Roman" panose="02020603050405020304" pitchFamily="18" charset="0"/>
                <a:ea typeface="Times New Roman" panose="02020603050405020304" pitchFamily="18" charset="0"/>
              </a:rPr>
              <a:t>Availability: The need for 24 hours a day, 7 days a week access to fuel (kerosene) by individuals.</a:t>
            </a:r>
            <a:endParaRPr lang="en-US" sz="3200" dirty="0">
              <a:effectLst/>
              <a:latin typeface="Times New Roman" panose="02020603050405020304" pitchFamily="18" charset="0"/>
              <a:ea typeface="SimSun" panose="02010600030101010101" pitchFamily="2" charset="-122"/>
            </a:endParaRPr>
          </a:p>
          <a:p>
            <a:pPr marL="342900" marR="0" lvl="0" indent="-342900" algn="just">
              <a:lnSpc>
                <a:spcPct val="150000"/>
              </a:lnSpc>
              <a:spcBef>
                <a:spcPts val="0"/>
              </a:spcBef>
              <a:spcAft>
                <a:spcPts val="800"/>
              </a:spcAft>
              <a:buFont typeface="Symbol" panose="05050102010706020507" pitchFamily="18" charset="2"/>
              <a:buChar char=""/>
            </a:pPr>
            <a:r>
              <a:rPr lang="en-US" sz="3200" dirty="0">
                <a:effectLst/>
                <a:latin typeface="Times New Roman" panose="02020603050405020304" pitchFamily="18" charset="0"/>
                <a:ea typeface="Times New Roman" panose="02020603050405020304" pitchFamily="18" charset="0"/>
              </a:rPr>
              <a:t>Cost Effectiveness: </a:t>
            </a:r>
            <a:r>
              <a:rPr lang="en-US" sz="3200" dirty="0">
                <a:latin typeface="Times New Roman" panose="02020603050405020304" pitchFamily="18" charset="0"/>
                <a:ea typeface="Times New Roman" panose="02020603050405020304" pitchFamily="18" charset="0"/>
              </a:rPr>
              <a:t>The need for reduced</a:t>
            </a:r>
            <a:r>
              <a:rPr lang="en-US" sz="3200" dirty="0">
                <a:effectLst/>
                <a:latin typeface="Times New Roman" panose="02020603050405020304" pitchFamily="18" charset="0"/>
                <a:ea typeface="Times New Roman" panose="02020603050405020304" pitchFamily="18" charset="0"/>
              </a:rPr>
              <a:t> cost of production and servicing of dispensers.</a:t>
            </a:r>
            <a:endParaRPr lang="en-US" sz="32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314283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56272"/>
            <a:ext cx="10018713" cy="1871003"/>
          </a:xfrm>
        </p:spPr>
        <p:txBody>
          <a:bodyPr>
            <a:normAutofit/>
          </a:bodyPr>
          <a:lstStyle/>
          <a:p>
            <a:r>
              <a:rPr lang="en-GB" sz="5400" dirty="0"/>
              <a:t>AIM OF THE PROJECT</a:t>
            </a:r>
            <a:endParaRPr lang="en-US" sz="5400" dirty="0"/>
          </a:p>
        </p:txBody>
      </p:sp>
      <p:sp>
        <p:nvSpPr>
          <p:cNvPr id="3" name="Content Placeholder 2"/>
          <p:cNvSpPr>
            <a:spLocks noGrp="1"/>
          </p:cNvSpPr>
          <p:nvPr>
            <p:ph idx="1"/>
          </p:nvPr>
        </p:nvSpPr>
        <p:spPr>
          <a:xfrm>
            <a:off x="1571994" y="2336312"/>
            <a:ext cx="10018713" cy="3124201"/>
          </a:xfrm>
        </p:spPr>
        <p:txBody>
          <a:bodyPr>
            <a:noAutofit/>
          </a:bodyPr>
          <a:lstStyle/>
          <a:p>
            <a:pPr marL="0" marR="0" indent="0" algn="just">
              <a:lnSpc>
                <a:spcPct val="150000"/>
              </a:lnSpc>
              <a:spcBef>
                <a:spcPts val="0"/>
              </a:spcBef>
              <a:spcAft>
                <a:spcPts val="1000"/>
              </a:spcAft>
              <a:buNone/>
            </a:pPr>
            <a:r>
              <a:rPr lang="en-GB" sz="3200" dirty="0">
                <a:effectLst/>
                <a:latin typeface="Times New Roman" panose="02020603050405020304" pitchFamily="18" charset="0"/>
                <a:ea typeface="Times New Roman" panose="02020603050405020304" pitchFamily="18" charset="0"/>
                <a:cs typeface="Times New Roman" panose="02020603050405020304" pitchFamily="18" charset="0"/>
              </a:rPr>
              <a:t>The primary aim of this project is to develop an electromechanical control for a fuel dispenser which is achieved with the following objectives: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None/>
            </a:pPr>
            <a:endParaRPr lang="en-US" sz="3200" dirty="0">
              <a:effectLst/>
              <a:latin typeface="Times New Roman" panose="02020603050405020304" pitchFamily="18" charset="0"/>
              <a:ea typeface="SimSun" panose="02010600030101010101" pitchFamily="2" charset="-122"/>
            </a:endParaRPr>
          </a:p>
          <a:p>
            <a:pPr marL="0" marR="0" lvl="0" indent="0" algn="just">
              <a:lnSpc>
                <a:spcPct val="150000"/>
              </a:lnSpc>
              <a:spcBef>
                <a:spcPts val="0"/>
              </a:spcBef>
              <a:spcAft>
                <a:spcPts val="800"/>
              </a:spcAft>
              <a:buNone/>
            </a:pP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4951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0"/>
            <a:ext cx="10018713" cy="1752599"/>
          </a:xfrm>
        </p:spPr>
        <p:txBody>
          <a:bodyPr>
            <a:normAutofit/>
          </a:bodyPr>
          <a:lstStyle/>
          <a:p>
            <a:r>
              <a:rPr lang="en-GB" sz="4800" dirty="0"/>
              <a:t>OBJECTIVES OF THE PROJECT</a:t>
            </a:r>
            <a:endParaRPr lang="en-US" sz="4800" dirty="0"/>
          </a:p>
        </p:txBody>
      </p:sp>
      <p:sp>
        <p:nvSpPr>
          <p:cNvPr id="3" name="Content Placeholder 2"/>
          <p:cNvSpPr>
            <a:spLocks noGrp="1"/>
          </p:cNvSpPr>
          <p:nvPr>
            <p:ph idx="1"/>
          </p:nvPr>
        </p:nvSpPr>
        <p:spPr>
          <a:xfrm>
            <a:off x="1484310" y="2928962"/>
            <a:ext cx="9619118" cy="2623457"/>
          </a:xfrm>
        </p:spPr>
        <p:txBody>
          <a:bodyPr>
            <a:noAutofit/>
          </a:bodyPr>
          <a:lstStyle/>
          <a:p>
            <a:pPr marL="342900" marR="0" lvl="0" indent="-342900" algn="just">
              <a:lnSpc>
                <a:spcPct val="150000"/>
              </a:lnSpc>
              <a:spcBef>
                <a:spcPts val="0"/>
              </a:spcBef>
              <a:spcAft>
                <a:spcPts val="0"/>
              </a:spcAft>
              <a:buFont typeface="Symbol" panose="05050102010706020507" pitchFamily="18" charset="2"/>
              <a:buChar char=""/>
            </a:pPr>
            <a:r>
              <a:rPr lang="en-US" sz="3200" dirty="0">
                <a:effectLst/>
                <a:latin typeface="Times New Roman" panose="02020603050405020304" pitchFamily="18" charset="0"/>
                <a:ea typeface="SimSun" panose="02010600030101010101" pitchFamily="2" charset="-122"/>
              </a:rPr>
              <a:t>To develop an autonomous operating system of a dispenser that can adapt to any normal pump.</a:t>
            </a:r>
          </a:p>
          <a:p>
            <a:pPr marL="342900" marR="0" lvl="0" indent="-342900" algn="just">
              <a:lnSpc>
                <a:spcPct val="150000"/>
              </a:lnSpc>
              <a:spcBef>
                <a:spcPts val="0"/>
              </a:spcBef>
              <a:spcAft>
                <a:spcPts val="800"/>
              </a:spcAft>
              <a:buFont typeface="Symbol" panose="05050102010706020507" pitchFamily="18" charset="2"/>
              <a:buChar char=""/>
            </a:pPr>
            <a:r>
              <a:rPr lang="en-US" sz="3200" dirty="0">
                <a:effectLst/>
                <a:latin typeface="Times New Roman" panose="02020603050405020304" pitchFamily="18" charset="0"/>
                <a:ea typeface="SimSun" panose="02010600030101010101" pitchFamily="2" charset="-122"/>
              </a:rPr>
              <a:t>To reduce pressure of the fuel being dispensed</a:t>
            </a:r>
          </a:p>
          <a:p>
            <a:pPr marL="0" marR="0" lvl="0" indent="0" algn="just">
              <a:lnSpc>
                <a:spcPct val="150000"/>
              </a:lnSpc>
              <a:spcBef>
                <a:spcPts val="0"/>
              </a:spcBef>
              <a:spcAft>
                <a:spcPts val="800"/>
              </a:spcAft>
              <a:buNone/>
            </a:pP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490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559C-4970-46D6-AC7B-2FDCD0FEE068}"/>
              </a:ext>
            </a:extLst>
          </p:cNvPr>
          <p:cNvSpPr>
            <a:spLocks noGrp="1"/>
          </p:cNvSpPr>
          <p:nvPr>
            <p:ph type="title"/>
          </p:nvPr>
        </p:nvSpPr>
        <p:spPr>
          <a:xfrm>
            <a:off x="1484311" y="685800"/>
            <a:ext cx="10018713" cy="797011"/>
          </a:xfrm>
        </p:spPr>
        <p:txBody>
          <a:bodyPr/>
          <a:lstStyle/>
          <a:p>
            <a:r>
              <a:rPr lang="en-US" dirty="0"/>
              <a:t>IMPLEMENTATION </a:t>
            </a:r>
          </a:p>
        </p:txBody>
      </p:sp>
      <p:sp>
        <p:nvSpPr>
          <p:cNvPr id="3" name="Content Placeholder 2">
            <a:extLst>
              <a:ext uri="{FF2B5EF4-FFF2-40B4-BE49-F238E27FC236}">
                <a16:creationId xmlns:a16="http://schemas.microsoft.com/office/drawing/2014/main" id="{FFDD5D84-B448-4A12-A95A-EDD09D968596}"/>
              </a:ext>
            </a:extLst>
          </p:cNvPr>
          <p:cNvSpPr>
            <a:spLocks noGrp="1"/>
          </p:cNvSpPr>
          <p:nvPr>
            <p:ph idx="1"/>
          </p:nvPr>
        </p:nvSpPr>
        <p:spPr>
          <a:xfrm>
            <a:off x="1086643" y="1606379"/>
            <a:ext cx="10018713" cy="2446637"/>
          </a:xfrm>
        </p:spPr>
        <p:txBody>
          <a:bodyPr>
            <a:normAutofit fontScale="92500" lnSpcReduction="20000"/>
          </a:bodyPr>
          <a:lstStyle/>
          <a:p>
            <a:pPr marL="0" indent="0">
              <a:buNone/>
            </a:pPr>
            <a:r>
              <a:rPr lang="en-US" dirty="0"/>
              <a:t>The fuel dispenser was implemented using the following stages:</a:t>
            </a:r>
          </a:p>
          <a:p>
            <a:pPr>
              <a:buFont typeface="Arial" panose="020B0604020202020204" pitchFamily="34" charset="0"/>
              <a:buChar char="•"/>
            </a:pPr>
            <a:r>
              <a:rPr lang="en-US" dirty="0"/>
              <a:t>Flow measurement</a:t>
            </a:r>
          </a:p>
          <a:p>
            <a:pPr>
              <a:buFont typeface="Arial" panose="020B0604020202020204" pitchFamily="34" charset="0"/>
              <a:buChar char="•"/>
            </a:pPr>
            <a:r>
              <a:rPr lang="en-US" dirty="0"/>
              <a:t>Control of solenoid valve</a:t>
            </a:r>
          </a:p>
          <a:p>
            <a:pPr>
              <a:buFont typeface="Arial" panose="020B0604020202020204" pitchFamily="34" charset="0"/>
              <a:buChar char="•"/>
            </a:pPr>
            <a:r>
              <a:rPr lang="en-US" dirty="0"/>
              <a:t>integration of keypad</a:t>
            </a:r>
          </a:p>
          <a:p>
            <a:pPr>
              <a:buFont typeface="Arial" panose="020B0604020202020204" pitchFamily="34" charset="0"/>
              <a:buChar char="•"/>
            </a:pPr>
            <a:r>
              <a:rPr lang="en-US" dirty="0"/>
              <a:t>Integration of I2C LCD</a:t>
            </a:r>
          </a:p>
          <a:p>
            <a:pPr>
              <a:buFont typeface="Arial" panose="020B0604020202020204" pitchFamily="34" charset="0"/>
              <a:buChar char="•"/>
            </a:pPr>
            <a:r>
              <a:rPr lang="en-US" dirty="0"/>
              <a:t>Integration of power unit</a:t>
            </a:r>
          </a:p>
        </p:txBody>
      </p:sp>
    </p:spTree>
    <p:extLst>
      <p:ext uri="{BB962C8B-B14F-4D97-AF65-F5344CB8AC3E}">
        <p14:creationId xmlns:p14="http://schemas.microsoft.com/office/powerpoint/2010/main" val="1084118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F13A-D4DB-4028-9A37-79B7EC653DAC}"/>
              </a:ext>
            </a:extLst>
          </p:cNvPr>
          <p:cNvSpPr>
            <a:spLocks noGrp="1"/>
          </p:cNvSpPr>
          <p:nvPr>
            <p:ph type="title"/>
          </p:nvPr>
        </p:nvSpPr>
        <p:spPr>
          <a:xfrm>
            <a:off x="1434884" y="0"/>
            <a:ext cx="10018713" cy="574589"/>
          </a:xfrm>
        </p:spPr>
        <p:txBody>
          <a:bodyPr>
            <a:normAutofit fontScale="90000"/>
          </a:bodyPr>
          <a:lstStyle/>
          <a:p>
            <a:r>
              <a:rPr lang="en-US" dirty="0"/>
              <a:t>Flow Measurement</a:t>
            </a:r>
          </a:p>
        </p:txBody>
      </p:sp>
      <p:pic>
        <p:nvPicPr>
          <p:cNvPr id="4" name="Content Placeholder 3">
            <a:extLst>
              <a:ext uri="{FF2B5EF4-FFF2-40B4-BE49-F238E27FC236}">
                <a16:creationId xmlns:a16="http://schemas.microsoft.com/office/drawing/2014/main" id="{9C72F804-5DC0-4385-99C8-7D920EAD866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45203" y="2236573"/>
            <a:ext cx="4931532" cy="3756455"/>
          </a:xfrm>
          <a:prstGeom prst="rect">
            <a:avLst/>
          </a:prstGeom>
          <a:noFill/>
          <a:ln>
            <a:noFill/>
          </a:ln>
        </p:spPr>
      </p:pic>
      <p:sp>
        <p:nvSpPr>
          <p:cNvPr id="6" name="TextBox 5">
            <a:extLst>
              <a:ext uri="{FF2B5EF4-FFF2-40B4-BE49-F238E27FC236}">
                <a16:creationId xmlns:a16="http://schemas.microsoft.com/office/drawing/2014/main" id="{4EC9AE9B-EF78-4F8E-937E-1BEBC3BFC2DA}"/>
              </a:ext>
            </a:extLst>
          </p:cNvPr>
          <p:cNvSpPr txBox="1"/>
          <p:nvPr/>
        </p:nvSpPr>
        <p:spPr>
          <a:xfrm>
            <a:off x="1458411" y="864972"/>
            <a:ext cx="9995185" cy="646331"/>
          </a:xfrm>
          <a:prstGeom prst="rect">
            <a:avLst/>
          </a:prstGeom>
          <a:noFill/>
        </p:spPr>
        <p:txBody>
          <a:bodyPr wrap="square" rtlCol="0">
            <a:spAutoFit/>
          </a:bodyPr>
          <a:lstStyle/>
          <a:p>
            <a:r>
              <a:rPr lang="en-GB" dirty="0">
                <a:solidFill>
                  <a:srgbClr val="000000"/>
                </a:solidFill>
                <a:latin typeface="typonine sans regular"/>
              </a:rPr>
              <a:t>T</a:t>
            </a:r>
            <a:r>
              <a:rPr lang="en-GB" b="0" i="0" dirty="0">
                <a:solidFill>
                  <a:srgbClr val="000000"/>
                </a:solidFill>
                <a:effectLst/>
                <a:latin typeface="typonine sans regular"/>
              </a:rPr>
              <a:t>he water flow sensor works on the principle of hall-effect. </a:t>
            </a:r>
            <a:r>
              <a:rPr lang="en-GB" dirty="0">
                <a:solidFill>
                  <a:srgbClr val="000000"/>
                </a:solidFill>
                <a:latin typeface="typonine sans regular"/>
              </a:rPr>
              <a:t>To achieve the desired measurement, the flow meter sensor was calibrated, taking into consideration the height of flow and the pressure.</a:t>
            </a:r>
            <a:endParaRPr lang="en-US" dirty="0"/>
          </a:p>
        </p:txBody>
      </p:sp>
    </p:spTree>
    <p:extLst>
      <p:ext uri="{BB962C8B-B14F-4D97-AF65-F5344CB8AC3E}">
        <p14:creationId xmlns:p14="http://schemas.microsoft.com/office/powerpoint/2010/main" val="202362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3501</TotalTime>
  <Words>588</Words>
  <Application>Microsoft Office PowerPoint</Application>
  <PresentationFormat>Widescreen</PresentationFormat>
  <Paragraphs>53</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Corbel</vt:lpstr>
      <vt:lpstr>Symbol</vt:lpstr>
      <vt:lpstr>Times New Roman</vt:lpstr>
      <vt:lpstr>typonine sans regular</vt:lpstr>
      <vt:lpstr>Parallax</vt:lpstr>
      <vt:lpstr>AN UNDERGRADUATE PROJECT PRESENTED TO THE DEPARTMENT OF ELECTRONIC ENGINEERING. </vt:lpstr>
      <vt:lpstr>PROJECT TOPIC:</vt:lpstr>
      <vt:lpstr>PROJECT SUPERVISOR</vt:lpstr>
      <vt:lpstr>INTRODUCTION</vt:lpstr>
      <vt:lpstr>PROBLEM STATEMENT</vt:lpstr>
      <vt:lpstr>AIM OF THE PROJECT</vt:lpstr>
      <vt:lpstr>OBJECTIVES OF THE PROJECT</vt:lpstr>
      <vt:lpstr>IMPLEMENTATION </vt:lpstr>
      <vt:lpstr>Flow Measurement</vt:lpstr>
      <vt:lpstr>Control of Solenoid Valve</vt:lpstr>
      <vt:lpstr>Integration of Keypad</vt:lpstr>
      <vt:lpstr>Integration of I2C LCD </vt:lpstr>
      <vt:lpstr>Power Unit</vt:lpstr>
      <vt:lpstr>SYSTEM DESIGN</vt:lpstr>
      <vt:lpstr>CONTROL UNIT IMPLEMENTATION </vt:lpstr>
      <vt:lpstr>SENSOR UNIT IMPLEMENTATION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Research Project Proposal Submitted To The Department of Electronics Engineering in Partial Fulfilment for the Bachelor of Engineering Degree.</dc:title>
  <dc:creator>BOSS</dc:creator>
  <cp:lastModifiedBy>Justincul</cp:lastModifiedBy>
  <cp:revision>206</cp:revision>
  <dcterms:created xsi:type="dcterms:W3CDTF">2019-04-04T11:49:28Z</dcterms:created>
  <dcterms:modified xsi:type="dcterms:W3CDTF">2021-07-07T11:23:56Z</dcterms:modified>
</cp:coreProperties>
</file>